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13" r:id="rId4"/>
  </p:sldMasterIdLst>
  <p:notesMasterIdLst>
    <p:notesMasterId r:id="rId17"/>
  </p:notesMasterIdLst>
  <p:sldIdLst>
    <p:sldId id="262" r:id="rId5"/>
    <p:sldId id="267" r:id="rId6"/>
    <p:sldId id="261" r:id="rId7"/>
    <p:sldId id="264" r:id="rId8"/>
    <p:sldId id="263" r:id="rId9"/>
    <p:sldId id="266" r:id="rId10"/>
    <p:sldId id="265" r:id="rId11"/>
    <p:sldId id="268" r:id="rId12"/>
    <p:sldId id="269" r:id="rId13"/>
    <p:sldId id="271" r:id="rId14"/>
    <p:sldId id="272" r:id="rId15"/>
    <p:sldId id="270" r:id="rId16"/>
  </p:sldIdLst>
  <p:sldSz cx="12192000" cy="6858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86738" autoAdjust="0"/>
  </p:normalViewPr>
  <p:slideViewPr>
    <p:cSldViewPr snapToGrid="0">
      <p:cViewPr varScale="1">
        <p:scale>
          <a:sx n="75" d="100"/>
          <a:sy n="75" d="100"/>
        </p:scale>
        <p:origin x="540" y="54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5" d="100"/>
          <a:sy n="75" d="100"/>
        </p:scale>
        <p:origin x="189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8B987B-6643-43AA-9B56-509B80CCD0F3}" type="datetimeFigureOut">
              <a:rPr lang="en-US" smtClean="0"/>
              <a:t>12/4/2019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0D42F3-CDD5-4B19-B3DB-7C5223465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058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 smtClean="0"/>
              <a:t>1. World population is increasing day by day.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 smtClean="0"/>
              <a:t>2. Because of this reason rapidly increasing  the number of vehicles being used.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D42F3-CDD5-4B19-B3DB-7C5223465AF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8124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Below graph show usage of vehicle is increasing years</a:t>
            </a:r>
            <a:r>
              <a:rPr lang="en-US" baseline="0" dirty="0" smtClean="0"/>
              <a:t> by years.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D42F3-CDD5-4B19-B3DB-7C5223465AF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657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It’s take </a:t>
            </a:r>
            <a:r>
              <a:rPr lang="en-US" baseline="0" dirty="0" smtClean="0"/>
              <a:t>high cost fix IR sensors for every slots.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D42F3-CDD5-4B19-B3DB-7C5223465AF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3488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dirty="0" smtClean="0"/>
              <a:t>When a vehicle</a:t>
            </a:r>
            <a:r>
              <a:rPr lang="en-US" sz="1100" baseline="0" dirty="0" smtClean="0"/>
              <a:t> come to parking area, </a:t>
            </a:r>
            <a:r>
              <a:rPr lang="en-US" sz="1100" baseline="0" dirty="0" err="1" smtClean="0"/>
              <a:t>rfid</a:t>
            </a:r>
            <a:r>
              <a:rPr lang="en-US" sz="1100" baseline="0" dirty="0" smtClean="0"/>
              <a:t> reader detect all information about the driver.</a:t>
            </a:r>
            <a:endParaRPr lang="en-US" sz="11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D42F3-CDD5-4B19-B3DB-7C5223465AF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8173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8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published model of yolov3 recognizes 80 different objects in images and videos. I</a:t>
            </a:r>
            <a:r>
              <a:rPr lang="en-US" sz="8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consider the car class only.</a:t>
            </a:r>
            <a:endParaRPr lang="en-US" sz="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D42F3-CDD5-4B19-B3DB-7C5223465AF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496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F5248-46FB-4B21-86CC-193094DCEFA0}" type="datetime1">
              <a:rPr lang="en-US" smtClean="0"/>
              <a:t>12/4/2019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789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312BF-6E7B-46F2-B83A-98982FB970FA}" type="datetime1">
              <a:rPr lang="en-US" smtClean="0"/>
              <a:t>12/4/2019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40144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312BF-6E7B-46F2-B83A-98982FB970FA}" type="datetime1">
              <a:rPr lang="en-US" smtClean="0"/>
              <a:t>12/4/2019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7237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312BF-6E7B-46F2-B83A-98982FB970FA}" type="datetime1">
              <a:rPr lang="en-US" smtClean="0"/>
              <a:t>12/4/2019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9493470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312BF-6E7B-46F2-B83A-98982FB970FA}" type="datetime1">
              <a:rPr lang="en-US" smtClean="0"/>
              <a:t>12/4/2019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81250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312BF-6E7B-46F2-B83A-98982FB970FA}" type="datetime1">
              <a:rPr lang="en-US" smtClean="0"/>
              <a:t>12/4/2019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70132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312BF-6E7B-46F2-B83A-98982FB970FA}" type="datetime1">
              <a:rPr lang="en-US" smtClean="0"/>
              <a:t>12/4/2019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90867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1CC9A-5A1F-4B55-A065-BB4E65346D4D}" type="datetime1">
              <a:rPr lang="en-US" smtClean="0"/>
              <a:t>12/4/2019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21737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9D0E3-2BD6-4254-82D0-8E1441667E33}" type="datetime1">
              <a:rPr lang="en-US" smtClean="0"/>
              <a:t>12/4/2019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717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BCEC5-CE1B-4617-82D6-65BD0F5B07A5}" type="datetime1">
              <a:rPr lang="en-US" smtClean="0"/>
              <a:t>12/4/2019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015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011BD-7957-4CF3-8BCA-9A385F7F00A0}" type="datetime1">
              <a:rPr lang="en-US" smtClean="0"/>
              <a:t>12/4/2019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399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D1E35-9E29-4BA2-8650-B8DF2FB8418A}" type="datetime1">
              <a:rPr lang="en-US" smtClean="0"/>
              <a:t>12/4/2019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296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E36BE-4641-4FC6-BB34-6A020DAA3E16}" type="datetime1">
              <a:rPr lang="en-US" smtClean="0"/>
              <a:t>12/4/2019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96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F94D2-0D2E-4C87-8168-ED920BF6FA52}" type="datetime1">
              <a:rPr lang="en-US" smtClean="0"/>
              <a:t>12/4/2019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334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3852E-F5CF-4AEE-8E73-07BBAD90892A}" type="datetime1">
              <a:rPr lang="en-US" smtClean="0"/>
              <a:t>12/4/2019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211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CBE78-9AC4-4210-8A68-53918CCA97CC}" type="datetime1">
              <a:rPr lang="en-US" smtClean="0"/>
              <a:t>12/4/2019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442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BF09E-DD05-437F-9F41-BFC11A888A78}" type="datetime1">
              <a:rPr lang="en-US" smtClean="0"/>
              <a:t>12/4/2019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257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3E312BF-6E7B-46F2-B83A-98982FB970FA}" type="datetime1">
              <a:rPr lang="en-US" smtClean="0"/>
              <a:t>12/4/2019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7327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earnopencv.com/training-yolov3-deep-learning-based-custom-object-detector/" TargetMode="External"/><Relationship Id="rId2" Type="http://schemas.openxmlformats.org/officeDocument/2006/relationships/hyperlink" Target="https://docs.opencv.org/master/d9/df8/tutorial_root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cv-python-tutroals.readthedocs.io/en/latest/py_tutorials/py_setup/py_intro/py_intro.html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9211" y="2205318"/>
            <a:ext cx="9404723" cy="1400530"/>
          </a:xfrm>
        </p:spPr>
        <p:txBody>
          <a:bodyPr/>
          <a:lstStyle/>
          <a:p>
            <a:pPr algn="ctr"/>
            <a:r>
              <a:rPr lang="en-US" sz="6000" dirty="0" smtClean="0">
                <a:latin typeface="Arial" panose="020B0604020202020204" pitchFamily="34" charset="0"/>
                <a:cs typeface="Arial" panose="020B0604020202020204" pitchFamily="34" charset="0"/>
              </a:rPr>
              <a:t>Smart Car Parking </a:t>
            </a:r>
            <a:br>
              <a:rPr lang="en-US" sz="60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6000" dirty="0" smtClean="0">
                <a:latin typeface="Arial" panose="020B0604020202020204" pitchFamily="34" charset="0"/>
                <a:cs typeface="Arial" panose="020B0604020202020204" pitchFamily="34" charset="0"/>
              </a:rPr>
              <a:t>System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66922" y="986118"/>
            <a:ext cx="1139190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COSC 43206-Research Project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450" y="4357610"/>
            <a:ext cx="3270250" cy="199874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7945622" y="5983210"/>
            <a:ext cx="401320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PS/2014/002</a:t>
            </a:r>
          </a:p>
          <a:p>
            <a:pPr algn="r"/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P.M.D.S Amarasooriya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0720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111" y="300318"/>
            <a:ext cx="9404723" cy="1400530"/>
          </a:xfrm>
        </p:spPr>
        <p:txBody>
          <a:bodyPr/>
          <a:lstStyle/>
          <a:p>
            <a:r>
              <a:rPr lang="en-US" sz="5400" dirty="0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9912" y="1700848"/>
            <a:ext cx="9488488" cy="4195481"/>
          </a:xfrm>
        </p:spPr>
        <p:txBody>
          <a:bodyPr>
            <a:normAutofit/>
          </a:bodyPr>
          <a:lstStyle/>
          <a:p>
            <a:r>
              <a:rPr lang="en-US" sz="2400" dirty="0"/>
              <a:t>Allows to detect </a:t>
            </a:r>
            <a:r>
              <a:rPr lang="en-US" sz="2400" dirty="0" smtClean="0"/>
              <a:t> </a:t>
            </a:r>
            <a:r>
              <a:rPr lang="en-US" sz="2400" dirty="0"/>
              <a:t>parking place using video </a:t>
            </a:r>
            <a:r>
              <a:rPr lang="en-US" sz="2400" dirty="0" smtClean="0"/>
              <a:t>processing.</a:t>
            </a:r>
          </a:p>
          <a:p>
            <a:r>
              <a:rPr lang="en-US" sz="2400" dirty="0" smtClean="0"/>
              <a:t>Help </a:t>
            </a:r>
            <a:r>
              <a:rPr lang="en-US" sz="2400" dirty="0"/>
              <a:t>the </a:t>
            </a:r>
            <a:r>
              <a:rPr lang="en-US" sz="2400" dirty="0" smtClean="0"/>
              <a:t>drivers </a:t>
            </a:r>
            <a:r>
              <a:rPr lang="en-US" sz="2400" dirty="0"/>
              <a:t>to find the empty spot in parking </a:t>
            </a:r>
            <a:r>
              <a:rPr lang="en-US" sz="2400" dirty="0" smtClean="0"/>
              <a:t>area </a:t>
            </a:r>
            <a:r>
              <a:rPr lang="en-US" sz="2400" dirty="0"/>
              <a:t>more easily with less time</a:t>
            </a:r>
            <a:r>
              <a:rPr lang="en-US" sz="2400" dirty="0" smtClean="0"/>
              <a:t>.</a:t>
            </a:r>
          </a:p>
          <a:p>
            <a:r>
              <a:rPr lang="en-US" sz="2400" dirty="0" smtClean="0"/>
              <a:t>Enables </a:t>
            </a:r>
            <a:r>
              <a:rPr lang="en-US" sz="2400" dirty="0"/>
              <a:t>to develop fully </a:t>
            </a:r>
            <a:r>
              <a:rPr lang="en-US" sz="2400" dirty="0" smtClean="0"/>
              <a:t>integrated </a:t>
            </a:r>
            <a:r>
              <a:rPr lang="en-US" sz="2400" dirty="0"/>
              <a:t>multimodal </a:t>
            </a:r>
            <a:r>
              <a:rPr lang="en-US" sz="2400" dirty="0" smtClean="0"/>
              <a:t>intelligent transportation </a:t>
            </a:r>
            <a:r>
              <a:rPr lang="en-US" sz="2400" dirty="0"/>
              <a:t>system with high security and efficiency.</a:t>
            </a:r>
          </a:p>
        </p:txBody>
      </p:sp>
    </p:spTree>
    <p:extLst>
      <p:ext uri="{BB962C8B-B14F-4D97-AF65-F5344CB8AC3E}">
        <p14:creationId xmlns:p14="http://schemas.microsoft.com/office/powerpoint/2010/main" val="1707310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311" y="211418"/>
            <a:ext cx="9404723" cy="1400530"/>
          </a:xfrm>
        </p:spPr>
        <p:txBody>
          <a:bodyPr/>
          <a:lstStyle/>
          <a:p>
            <a:r>
              <a:rPr lang="en-US" sz="6000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0401" y="1417918"/>
            <a:ext cx="9360999" cy="4195481"/>
          </a:xfrm>
        </p:spPr>
        <p:txBody>
          <a:bodyPr/>
          <a:lstStyle/>
          <a:p>
            <a:r>
              <a:rPr lang="en-US" sz="2200" dirty="0"/>
              <a:t>O</a:t>
            </a:r>
            <a:r>
              <a:rPr lang="en-US" sz="2200" dirty="0" smtClean="0"/>
              <a:t>penCV documentation :</a:t>
            </a:r>
            <a:r>
              <a:rPr lang="en-US" sz="2200" dirty="0">
                <a:hlinkClick r:id="rId2"/>
              </a:rPr>
              <a:t>https://</a:t>
            </a:r>
            <a:r>
              <a:rPr lang="en-US" sz="2200" dirty="0" smtClean="0">
                <a:hlinkClick r:id="rId2"/>
              </a:rPr>
              <a:t>docs.opencv.org/master/d9/df8/tutorial_root.html</a:t>
            </a:r>
            <a:endParaRPr lang="en-US" sz="2200" dirty="0" smtClean="0"/>
          </a:p>
          <a:p>
            <a:r>
              <a:rPr lang="en-US" sz="2200" dirty="0"/>
              <a:t>yolov3 custom object </a:t>
            </a:r>
            <a:r>
              <a:rPr lang="en-US" sz="2200" dirty="0" smtClean="0"/>
              <a:t>detection :</a:t>
            </a:r>
            <a:r>
              <a:rPr lang="en-US" sz="2200" dirty="0">
                <a:hlinkClick r:id="rId3"/>
              </a:rPr>
              <a:t>https://www.learnopencv.com/training-yolov3-deep-learning-based-custom-object-detector</a:t>
            </a:r>
            <a:r>
              <a:rPr lang="en-US" sz="2200" dirty="0" smtClean="0">
                <a:hlinkClick r:id="rId3"/>
              </a:rPr>
              <a:t>/</a:t>
            </a:r>
            <a:endParaRPr lang="en-US" sz="2200" dirty="0"/>
          </a:p>
          <a:p>
            <a:r>
              <a:rPr lang="en-US" sz="2200" dirty="0" smtClean="0"/>
              <a:t>OpenCv-python:</a:t>
            </a:r>
            <a:r>
              <a:rPr lang="en-US" dirty="0">
                <a:hlinkClick r:id="rId4"/>
              </a:rPr>
              <a:t>https://opencv-python-tutroals.readthedocs.io/</a:t>
            </a:r>
            <a:r>
              <a:rPr lang="en-US" dirty="0" err="1">
                <a:hlinkClick r:id="rId4"/>
              </a:rPr>
              <a:t>en</a:t>
            </a:r>
            <a:r>
              <a:rPr lang="en-US" dirty="0">
                <a:hlinkClick r:id="rId4"/>
              </a:rPr>
              <a:t>/latest/</a:t>
            </a:r>
            <a:r>
              <a:rPr lang="en-US" dirty="0" err="1">
                <a:hlinkClick r:id="rId4"/>
              </a:rPr>
              <a:t>py_tutorials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py_setup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py_intro</a:t>
            </a:r>
            <a:r>
              <a:rPr lang="en-US" dirty="0">
                <a:hlinkClick r:id="rId4"/>
              </a:rPr>
              <a:t>/py_intro.html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02737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4477" y="2484718"/>
            <a:ext cx="9404723" cy="1400530"/>
          </a:xfrm>
        </p:spPr>
        <p:txBody>
          <a:bodyPr/>
          <a:lstStyle/>
          <a:p>
            <a:r>
              <a:rPr lang="en-US" sz="8800" dirty="0" smtClean="0"/>
              <a:t>Thank You!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1787083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211" y="186018"/>
            <a:ext cx="9404723" cy="1400530"/>
          </a:xfrm>
        </p:spPr>
        <p:txBody>
          <a:bodyPr/>
          <a:lstStyle/>
          <a:p>
            <a:r>
              <a:rPr lang="en-US" sz="5400" dirty="0" smtClean="0"/>
              <a:t>Introduction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211" y="1113118"/>
            <a:ext cx="11164888" cy="474158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World population is increasing.</a:t>
            </a:r>
          </a:p>
          <a:p>
            <a:r>
              <a:rPr lang="en-US" sz="2400" dirty="0"/>
              <a:t>I</a:t>
            </a:r>
            <a:r>
              <a:rPr lang="en-US" sz="2400" dirty="0" smtClean="0"/>
              <a:t>ncreasing  </a:t>
            </a:r>
            <a:r>
              <a:rPr lang="en-US" sz="2400" dirty="0"/>
              <a:t>the number of vehicles being used</a:t>
            </a:r>
            <a:r>
              <a:rPr lang="en-US" sz="2400" dirty="0" smtClean="0"/>
              <a:t>.</a:t>
            </a:r>
          </a:p>
          <a:p>
            <a:r>
              <a:rPr lang="en-US" sz="2400" dirty="0"/>
              <a:t>S</a:t>
            </a:r>
            <a:r>
              <a:rPr lang="en-US" sz="2400" dirty="0" smtClean="0"/>
              <a:t>mart </a:t>
            </a:r>
            <a:r>
              <a:rPr lang="en-US" sz="2400" dirty="0"/>
              <a:t>car parking system </a:t>
            </a:r>
            <a:r>
              <a:rPr lang="en-US" sz="2400" dirty="0" smtClean="0"/>
              <a:t> </a:t>
            </a:r>
            <a:r>
              <a:rPr lang="en-US" sz="2400" dirty="0"/>
              <a:t>will assist users to solve the </a:t>
            </a:r>
            <a:r>
              <a:rPr lang="en-US" sz="2400" dirty="0" smtClean="0"/>
              <a:t>issues.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 smtClean="0"/>
              <a:t>Finding </a:t>
            </a:r>
            <a:r>
              <a:rPr lang="en-US" sz="2400" dirty="0"/>
              <a:t>a parking space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T</a:t>
            </a:r>
            <a:r>
              <a:rPr lang="en-US" sz="2400" dirty="0" smtClean="0"/>
              <a:t>o minimize </a:t>
            </a:r>
            <a:r>
              <a:rPr lang="en-US" sz="2400" dirty="0"/>
              <a:t>the time spent in searching for the nearest available car </a:t>
            </a:r>
            <a:r>
              <a:rPr lang="en-US" sz="2400" dirty="0" smtClean="0"/>
              <a:t>parking area.</a:t>
            </a:r>
          </a:p>
          <a:p>
            <a:r>
              <a:rPr lang="en-US" sz="2400" dirty="0" smtClean="0"/>
              <a:t>Using </a:t>
            </a:r>
            <a:r>
              <a:rPr lang="en-US" sz="2400" dirty="0"/>
              <a:t>sensors </a:t>
            </a:r>
            <a:r>
              <a:rPr lang="en-US" sz="2400" dirty="0" smtClean="0"/>
              <a:t>or another method that </a:t>
            </a:r>
            <a:r>
              <a:rPr lang="en-US" sz="2400" dirty="0"/>
              <a:t>detect the presence or absence of a </a:t>
            </a:r>
            <a:r>
              <a:rPr lang="en-US" sz="2400" dirty="0" smtClean="0"/>
              <a:t>vehicle.</a:t>
            </a:r>
          </a:p>
          <a:p>
            <a:r>
              <a:rPr lang="en-US" sz="2400" dirty="0"/>
              <a:t>S</a:t>
            </a:r>
            <a:r>
              <a:rPr lang="en-US" sz="2400" dirty="0" smtClean="0"/>
              <a:t>igns </a:t>
            </a:r>
            <a:r>
              <a:rPr lang="en-US" sz="2400" dirty="0"/>
              <a:t>direct incoming drivers to available locations.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4546600"/>
            <a:ext cx="3047999" cy="2203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097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511" y="0"/>
            <a:ext cx="9404723" cy="1400530"/>
          </a:xfrm>
        </p:spPr>
        <p:txBody>
          <a:bodyPr/>
          <a:lstStyle/>
          <a:p>
            <a:r>
              <a:rPr lang="en-US" sz="6600" dirty="0" smtClean="0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  <a:endParaRPr lang="en-US" sz="6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00" y="1155700"/>
            <a:ext cx="9740900" cy="5372881"/>
          </a:xfrm>
        </p:spPr>
      </p:pic>
    </p:spTree>
    <p:extLst>
      <p:ext uri="{BB962C8B-B14F-4D97-AF65-F5344CB8AC3E}">
        <p14:creationId xmlns:p14="http://schemas.microsoft.com/office/powerpoint/2010/main" val="2899821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511" y="224118"/>
            <a:ext cx="9404723" cy="1400530"/>
          </a:xfrm>
        </p:spPr>
        <p:txBody>
          <a:bodyPr/>
          <a:lstStyle/>
          <a:p>
            <a:r>
              <a:rPr lang="en-US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Problems Of Car Parking System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0511" y="1240118"/>
            <a:ext cx="10923588" cy="4195481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I</a:t>
            </a:r>
            <a:r>
              <a:rPr lang="en-US" sz="2400" dirty="0" smtClean="0"/>
              <a:t>ncreasing </a:t>
            </a:r>
            <a:r>
              <a:rPr lang="en-US" sz="2400" dirty="0"/>
              <a:t>number of vehicles leads to high demand for parking </a:t>
            </a:r>
            <a:r>
              <a:rPr lang="en-US" sz="2400" dirty="0" smtClean="0"/>
              <a:t>space.</a:t>
            </a:r>
          </a:p>
          <a:p>
            <a:r>
              <a:rPr lang="en-US" sz="2400" dirty="0"/>
              <a:t>Difficulty in finding a space to park the vehicle.</a:t>
            </a:r>
          </a:p>
          <a:p>
            <a:r>
              <a:rPr lang="en-US" sz="2400" dirty="0"/>
              <a:t>W</a:t>
            </a:r>
            <a:r>
              <a:rPr lang="en-US" sz="2400" dirty="0" smtClean="0"/>
              <a:t>asting </a:t>
            </a:r>
            <a:r>
              <a:rPr lang="en-US" sz="2400" dirty="0"/>
              <a:t>time </a:t>
            </a:r>
            <a:r>
              <a:rPr lang="en-US" sz="2400" dirty="0" smtClean="0"/>
              <a:t>for searching empty slot.</a:t>
            </a:r>
          </a:p>
          <a:p>
            <a:r>
              <a:rPr lang="en-US" sz="2400" dirty="0"/>
              <a:t>Nowadays, parking </a:t>
            </a:r>
            <a:r>
              <a:rPr lang="en-US" sz="2400" dirty="0" smtClean="0"/>
              <a:t>areas are becoming larger, because of that driver </a:t>
            </a:r>
            <a:r>
              <a:rPr lang="en-US" sz="2400" dirty="0"/>
              <a:t>cannot monitor the parked </a:t>
            </a:r>
            <a:r>
              <a:rPr lang="en-US" sz="2400" dirty="0" smtClean="0"/>
              <a:t>vehicle.</a:t>
            </a:r>
          </a:p>
          <a:p>
            <a:r>
              <a:rPr lang="en-US" sz="2400" dirty="0" smtClean="0"/>
              <a:t>More </a:t>
            </a:r>
            <a:r>
              <a:rPr lang="en-US" sz="2400" dirty="0"/>
              <a:t>fuel </a:t>
            </a:r>
            <a:r>
              <a:rPr lang="en-US" sz="2400" dirty="0" smtClean="0"/>
              <a:t>consumption </a:t>
            </a:r>
            <a:r>
              <a:rPr lang="en-US" sz="2400" dirty="0"/>
              <a:t>while driving around the parking </a:t>
            </a:r>
            <a:r>
              <a:rPr lang="en-US" sz="2400" dirty="0" smtClean="0"/>
              <a:t>lots leads </a:t>
            </a:r>
            <a:r>
              <a:rPr lang="en-US" sz="2400" dirty="0"/>
              <a:t>to high emission </a:t>
            </a:r>
            <a:r>
              <a:rPr lang="en-US" sz="2400" dirty="0" smtClean="0"/>
              <a:t>of Carbon</a:t>
            </a:r>
            <a:r>
              <a:rPr lang="en-US" sz="2400" dirty="0"/>
              <a:t> </a:t>
            </a:r>
            <a:r>
              <a:rPr lang="en-US" sz="2400" dirty="0" smtClean="0"/>
              <a:t>dioxide.</a:t>
            </a:r>
          </a:p>
          <a:p>
            <a:r>
              <a:rPr lang="en-US" sz="2400" dirty="0" smtClean="0"/>
              <a:t>Potential </a:t>
            </a:r>
            <a:r>
              <a:rPr lang="en-US" sz="2400" dirty="0"/>
              <a:t>accidents caused by abundance of moving </a:t>
            </a:r>
            <a:r>
              <a:rPr lang="en-US" sz="2400" dirty="0" smtClean="0"/>
              <a:t>vehicles.</a:t>
            </a:r>
          </a:p>
          <a:p>
            <a:r>
              <a:rPr lang="en-US" sz="2400" dirty="0"/>
              <a:t>I</a:t>
            </a:r>
            <a:r>
              <a:rPr lang="en-US" sz="2400" dirty="0" smtClean="0"/>
              <a:t>ncrease in stress level of drivers.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 descr="Image result for usage of vehicles graph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005" y="4978400"/>
            <a:ext cx="4718050" cy="1753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6417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11" y="135218"/>
            <a:ext cx="9404723" cy="1400530"/>
          </a:xfrm>
        </p:spPr>
        <p:txBody>
          <a:bodyPr/>
          <a:lstStyle/>
          <a:p>
            <a:r>
              <a:rPr lang="en-US" sz="5400" dirty="0" smtClean="0">
                <a:latin typeface="Arial" panose="020B0604020202020204" pitchFamily="34" charset="0"/>
                <a:cs typeface="Arial" panose="020B0604020202020204" pitchFamily="34" charset="0"/>
              </a:rPr>
              <a:t>Existing System </a:t>
            </a:r>
            <a:endParaRPr lang="en-US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0512" y="1286665"/>
            <a:ext cx="10186988" cy="2578051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400" dirty="0" smtClean="0"/>
              <a:t> Most </a:t>
            </a:r>
            <a:r>
              <a:rPr lang="en-US" sz="2400" dirty="0"/>
              <a:t>of car parking </a:t>
            </a:r>
            <a:r>
              <a:rPr lang="en-US" sz="2400" dirty="0" smtClean="0"/>
              <a:t>systems has  </a:t>
            </a:r>
            <a:r>
              <a:rPr lang="en-US" sz="2400" dirty="0"/>
              <a:t>come  up  with </a:t>
            </a:r>
            <a:r>
              <a:rPr lang="en-US" sz="2400" dirty="0" smtClean="0"/>
              <a:t>IOT mechanism.</a:t>
            </a:r>
          </a:p>
          <a:p>
            <a:pPr algn="just"/>
            <a:r>
              <a:rPr lang="en-US" sz="2400" dirty="0" smtClean="0"/>
              <a:t> </a:t>
            </a:r>
            <a:r>
              <a:rPr lang="en-US" sz="2400" dirty="0"/>
              <a:t>It contains </a:t>
            </a:r>
            <a:r>
              <a:rPr lang="en-US" sz="2400" dirty="0" smtClean="0"/>
              <a:t>an </a:t>
            </a:r>
            <a:r>
              <a:rPr lang="en-US" sz="2400" dirty="0"/>
              <a:t>Arduino microcontroller as the main processing </a:t>
            </a:r>
            <a:r>
              <a:rPr lang="en-US" sz="2400" dirty="0" smtClean="0"/>
              <a:t>	unit </a:t>
            </a:r>
            <a:r>
              <a:rPr lang="en-US" sz="2400" dirty="0"/>
              <a:t>and it </a:t>
            </a:r>
            <a:r>
              <a:rPr lang="en-US" sz="2400" dirty="0" smtClean="0"/>
              <a:t>gets </a:t>
            </a:r>
            <a:r>
              <a:rPr lang="en-US" sz="2400" dirty="0"/>
              <a:t>inputs from the IR sensors which guide the user to </a:t>
            </a:r>
            <a:r>
              <a:rPr lang="en-US" sz="2400" dirty="0" smtClean="0"/>
              <a:t>	know the </a:t>
            </a:r>
            <a:r>
              <a:rPr lang="en-US" sz="2400" dirty="0"/>
              <a:t>empty parking </a:t>
            </a:r>
            <a:r>
              <a:rPr lang="en-US" sz="2400" dirty="0" smtClean="0"/>
              <a:t>space.</a:t>
            </a:r>
            <a:endParaRPr lang="en-US" sz="2400" dirty="0"/>
          </a:p>
          <a:p>
            <a:r>
              <a:rPr lang="en-US" sz="2400" dirty="0" smtClean="0"/>
              <a:t> In this case each slot must have  sensors.</a:t>
            </a:r>
          </a:p>
          <a:p>
            <a:r>
              <a:rPr lang="en-US" sz="2400" dirty="0" smtClean="0"/>
              <a:t>It is difficult to handle very large parking area.</a:t>
            </a:r>
            <a:endParaRPr lang="en-US" sz="2400" dirty="0"/>
          </a:p>
        </p:txBody>
      </p:sp>
      <p:pic>
        <p:nvPicPr>
          <p:cNvPr id="1028" name="Picture 4" descr="Image result for arduino board for car parking senso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5072" y="4204950"/>
            <a:ext cx="4036388" cy="2403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12" y="4204950"/>
            <a:ext cx="3752384" cy="2403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75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4012" y="274918"/>
            <a:ext cx="10288588" cy="4195481"/>
          </a:xfrm>
        </p:spPr>
        <p:txBody>
          <a:bodyPr/>
          <a:lstStyle/>
          <a:p>
            <a:r>
              <a:rPr lang="en-US" sz="2400" dirty="0"/>
              <a:t>RFID Smart Parking </a:t>
            </a:r>
            <a:r>
              <a:rPr lang="en-US" sz="2400" dirty="0" smtClean="0"/>
              <a:t>System is another way.</a:t>
            </a:r>
          </a:p>
          <a:p>
            <a:r>
              <a:rPr lang="en-US" sz="2400" dirty="0"/>
              <a:t>The RFID reader smart parking system is installed near the barrier </a:t>
            </a:r>
            <a:r>
              <a:rPr lang="en-US" sz="2400" dirty="0" smtClean="0"/>
              <a:t>gate.</a:t>
            </a:r>
          </a:p>
          <a:p>
            <a:r>
              <a:rPr lang="en-US" sz="2400" dirty="0"/>
              <a:t>RFID </a:t>
            </a:r>
            <a:r>
              <a:rPr lang="en-US" sz="2400" dirty="0" smtClean="0"/>
              <a:t>card </a:t>
            </a:r>
            <a:r>
              <a:rPr lang="en-US" sz="2400" dirty="0"/>
              <a:t>is fixed on </a:t>
            </a:r>
            <a:r>
              <a:rPr lang="en-US" sz="2400" dirty="0" smtClean="0"/>
              <a:t>vehicle.</a:t>
            </a:r>
          </a:p>
          <a:p>
            <a:r>
              <a:rPr lang="en-US" sz="2400" dirty="0" smtClean="0"/>
              <a:t>It could </a:t>
            </a:r>
            <a:r>
              <a:rPr lang="en-US" sz="2400" dirty="0"/>
              <a:t>be used to charge the </a:t>
            </a:r>
            <a:r>
              <a:rPr lang="en-US" sz="2400" dirty="0" smtClean="0"/>
              <a:t>amount.</a:t>
            </a:r>
          </a:p>
          <a:p>
            <a:r>
              <a:rPr lang="en-US" sz="2400" dirty="0" smtClean="0"/>
              <a:t>The </a:t>
            </a:r>
            <a:r>
              <a:rPr lang="en-US" sz="2400" dirty="0"/>
              <a:t>problem in this system is driver doesn't </a:t>
            </a:r>
            <a:r>
              <a:rPr lang="en-US" sz="2400" dirty="0" smtClean="0"/>
              <a:t>know </a:t>
            </a:r>
            <a:r>
              <a:rPr lang="en-US" sz="2400" dirty="0"/>
              <a:t>available</a:t>
            </a:r>
            <a:r>
              <a:rPr lang="en-US" sz="2400" dirty="0" smtClean="0"/>
              <a:t> </a:t>
            </a:r>
            <a:r>
              <a:rPr lang="en-US" sz="2400" dirty="0"/>
              <a:t>parking slot </a:t>
            </a:r>
            <a:r>
              <a:rPr lang="en-US" sz="2400" dirty="0" smtClean="0"/>
              <a:t>before </a:t>
            </a:r>
            <a:r>
              <a:rPr lang="en-US" sz="2400" dirty="0"/>
              <a:t>reach the parking area.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</a:t>
            </a:r>
            <a:endParaRPr lang="en-US" sz="2400" dirty="0"/>
          </a:p>
          <a:p>
            <a:endParaRPr lang="en-US" dirty="0"/>
          </a:p>
        </p:txBody>
      </p:sp>
      <p:pic>
        <p:nvPicPr>
          <p:cNvPr id="4100" name="Picture 4" descr="https://www.kinouwellparking.com/wp-content/uploads/2019/09/0003_lpr-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3586997"/>
            <a:ext cx="5181600" cy="3132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992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11" y="107493"/>
            <a:ext cx="9404723" cy="1400530"/>
          </a:xfrm>
        </p:spPr>
        <p:txBody>
          <a:bodyPr/>
          <a:lstStyle/>
          <a:p>
            <a:r>
              <a:rPr lang="en-US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Proposed System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0511" y="1143000"/>
            <a:ext cx="11031913" cy="3200400"/>
          </a:xfrm>
        </p:spPr>
        <p:txBody>
          <a:bodyPr>
            <a:normAutofit/>
          </a:bodyPr>
          <a:lstStyle/>
          <a:p>
            <a:r>
              <a:rPr lang="en-US" sz="2400" dirty="0"/>
              <a:t>This </a:t>
            </a:r>
            <a:r>
              <a:rPr lang="en-US" sz="2400" dirty="0" smtClean="0"/>
              <a:t> presents </a:t>
            </a:r>
            <a:r>
              <a:rPr lang="en-US" sz="2400" dirty="0"/>
              <a:t>a smart parking </a:t>
            </a:r>
            <a:r>
              <a:rPr lang="en-US" sz="2400" dirty="0" smtClean="0"/>
              <a:t>system </a:t>
            </a:r>
            <a:r>
              <a:rPr lang="en-US" sz="2400" dirty="0"/>
              <a:t>which operates using image processing</a:t>
            </a:r>
            <a:r>
              <a:rPr lang="en-US" sz="2400" dirty="0" smtClean="0"/>
              <a:t>.</a:t>
            </a:r>
          </a:p>
          <a:p>
            <a:r>
              <a:rPr lang="en-US" sz="2400" dirty="0"/>
              <a:t>Cctv camera </a:t>
            </a:r>
            <a:r>
              <a:rPr lang="en-US" sz="2400" dirty="0" smtClean="0"/>
              <a:t>footages </a:t>
            </a:r>
            <a:r>
              <a:rPr lang="en-US" sz="2400" dirty="0"/>
              <a:t>have used to detect the vacant parking </a:t>
            </a:r>
            <a:r>
              <a:rPr lang="en-US" sz="2400" dirty="0" smtClean="0"/>
              <a:t>spaces.</a:t>
            </a:r>
          </a:p>
          <a:p>
            <a:r>
              <a:rPr lang="en-US" sz="2400" dirty="0"/>
              <a:t>YOLO object detection algorithm has used to detect the </a:t>
            </a:r>
            <a:r>
              <a:rPr lang="en-US" sz="2400" dirty="0" smtClean="0"/>
              <a:t>vehicles.</a:t>
            </a:r>
            <a:endParaRPr lang="en-US" sz="2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553" y="3456211"/>
            <a:ext cx="5882253" cy="3200401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290511" y="3456212"/>
            <a:ext cx="5720042" cy="3200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400" dirty="0" smtClean="0"/>
              <a:t>YOLOv3 </a:t>
            </a:r>
            <a:r>
              <a:rPr lang="en-US" sz="2400" dirty="0"/>
              <a:t>is one of the most </a:t>
            </a:r>
            <a:r>
              <a:rPr lang="en-US" sz="2400" dirty="0" smtClean="0"/>
              <a:t>popular real-time </a:t>
            </a:r>
            <a:r>
              <a:rPr lang="en-US" sz="2400" dirty="0"/>
              <a:t>object </a:t>
            </a:r>
            <a:r>
              <a:rPr lang="en-US" sz="2400" dirty="0" smtClean="0"/>
              <a:t>detectors </a:t>
            </a:r>
            <a:r>
              <a:rPr lang="en-US" sz="2400" dirty="0"/>
              <a:t>in   </a:t>
            </a:r>
            <a:r>
              <a:rPr lang="en-US" sz="2400" dirty="0" smtClean="0"/>
              <a:t>Computer </a:t>
            </a:r>
            <a:r>
              <a:rPr lang="en-US" sz="2400" dirty="0"/>
              <a:t>Vision.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7664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302" y="197429"/>
            <a:ext cx="9404723" cy="1400530"/>
          </a:xfrm>
        </p:spPr>
        <p:txBody>
          <a:bodyPr/>
          <a:lstStyle/>
          <a:p>
            <a:r>
              <a:rPr lang="en-US" sz="4800" dirty="0" smtClean="0"/>
              <a:t>Current Process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302" y="1283447"/>
            <a:ext cx="8946541" cy="419548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Gave an unique id for each parking slot.</a:t>
            </a:r>
          </a:p>
          <a:p>
            <a:r>
              <a:rPr lang="en-US" sz="2400" dirty="0" smtClean="0"/>
              <a:t>Plot the bounding box  in every slot. 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7400" y="3416300"/>
            <a:ext cx="6647248" cy="3321605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266302" y="2349500"/>
            <a:ext cx="10858897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400" dirty="0" smtClean="0"/>
              <a:t>Used </a:t>
            </a:r>
            <a:r>
              <a:rPr lang="en-US" sz="2400" dirty="0"/>
              <a:t>O</a:t>
            </a:r>
            <a:r>
              <a:rPr lang="en-US" sz="2400" dirty="0" smtClean="0"/>
              <a:t>penCv </a:t>
            </a:r>
            <a:r>
              <a:rPr lang="en-US" sz="2400" dirty="0"/>
              <a:t>machine learning software </a:t>
            </a:r>
            <a:r>
              <a:rPr lang="en-US" sz="2400" dirty="0" smtClean="0"/>
              <a:t>library for drawing the</a:t>
            </a:r>
            <a:r>
              <a:rPr lang="en-US" sz="2400" dirty="0"/>
              <a:t> </a:t>
            </a:r>
            <a:r>
              <a:rPr lang="en-US" sz="2400" dirty="0" smtClean="0"/>
              <a:t>bounding box and to display the unique id.</a:t>
            </a:r>
          </a:p>
          <a:p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58734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9412" y="440018"/>
            <a:ext cx="10212388" cy="5059082"/>
          </a:xfrm>
        </p:spPr>
        <p:txBody>
          <a:bodyPr>
            <a:normAutofit/>
          </a:bodyPr>
          <a:lstStyle/>
          <a:p>
            <a:r>
              <a:rPr lang="en-US" sz="2400" dirty="0"/>
              <a:t>If there is a vehicle inside the given bounding </a:t>
            </a:r>
            <a:r>
              <a:rPr lang="en-US" sz="2400" dirty="0" smtClean="0"/>
              <a:t>box, it </a:t>
            </a:r>
            <a:r>
              <a:rPr lang="en-US" sz="2400" dirty="0"/>
              <a:t>marks as </a:t>
            </a:r>
            <a:r>
              <a:rPr lang="en-US" sz="2400" dirty="0" smtClean="0"/>
              <a:t>red.Otherwise green.</a:t>
            </a:r>
          </a:p>
          <a:p>
            <a:r>
              <a:rPr lang="en-US" sz="2400" dirty="0" smtClean="0"/>
              <a:t>For drawing the bounding box consider the (X,Y) coordinate of each frame.</a:t>
            </a:r>
          </a:p>
          <a:p>
            <a:r>
              <a:rPr lang="en-US" sz="2400" dirty="0" smtClean="0"/>
              <a:t>After analyzing the real time video, display the available free and nearest slot.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pPr marL="0" indent="0">
              <a:buNone/>
            </a:pPr>
            <a:endParaRPr lang="en-US" sz="2400" dirty="0" smtClean="0"/>
          </a:p>
          <a:p>
            <a:endParaRPr lang="en-US" sz="2400" dirty="0" smtClean="0"/>
          </a:p>
        </p:txBody>
      </p:sp>
      <p:pic>
        <p:nvPicPr>
          <p:cNvPr id="1026" name="Picture 2" descr="Image result for smart car parking system desktop applic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000" y="3289599"/>
            <a:ext cx="5468143" cy="3280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7517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15A3BA9-6D02-4532-AB7C-88A97C6EE2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09D4EA3-187B-4130-8E4D-A4F81F9678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E38766F-4A4C-4A97-A586-D473DB738966}">
  <ds:schemaRefs>
    <ds:schemaRef ds:uri="http://purl.org/dc/elements/1.1/"/>
    <ds:schemaRef ds:uri="http://schemas.microsoft.com/office/2006/documentManagement/types"/>
    <ds:schemaRef ds:uri="http://purl.org/dc/dcmitype/"/>
    <ds:schemaRef ds:uri="http://purl.org/dc/terms/"/>
    <ds:schemaRef ds:uri="16c05727-aa75-4e4a-9b5f-8a80a1165891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466</Words>
  <Application>Microsoft Office PowerPoint</Application>
  <PresentationFormat>Widescreen</PresentationFormat>
  <Paragraphs>69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Wingdings 3</vt:lpstr>
      <vt:lpstr>Ion</vt:lpstr>
      <vt:lpstr>Smart Car Parking  System</vt:lpstr>
      <vt:lpstr>Introduction</vt:lpstr>
      <vt:lpstr>Methodology</vt:lpstr>
      <vt:lpstr>Problems Of Car Parking System</vt:lpstr>
      <vt:lpstr>Existing System </vt:lpstr>
      <vt:lpstr>PowerPoint Presentation</vt:lpstr>
      <vt:lpstr>Proposed System</vt:lpstr>
      <vt:lpstr>Current Process</vt:lpstr>
      <vt:lpstr>PowerPoint Presentation</vt:lpstr>
      <vt:lpstr>Conclusions</vt:lpstr>
      <vt:lpstr>References</vt:lpstr>
      <vt:lpstr>Thank You!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2019-12-01T17:45:55Z</dcterms:created>
  <dcterms:modified xsi:type="dcterms:W3CDTF">2019-12-04T02:09:08Z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